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5074900" cy="20104100"/>
  <p:notesSz cx="150749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1C30"/>
    <a:srgbClr val="001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37" autoAdjust="0"/>
  </p:normalViewPr>
  <p:slideViewPr>
    <p:cSldViewPr>
      <p:cViewPr>
        <p:scale>
          <a:sx n="30" d="100"/>
          <a:sy n="30" d="100"/>
        </p:scale>
        <p:origin x="2400" y="1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532563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8539163" y="0"/>
            <a:ext cx="6532562" cy="1008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0158C-4BDF-4833-92D6-A5E0E508B85B}" type="datetimeFigureOut">
              <a:rPr lang="pt-BR" smtClean="0"/>
              <a:t>06/03/2026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994275" y="2513013"/>
            <a:ext cx="5086350" cy="6784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1508125" y="9675813"/>
            <a:ext cx="12058650" cy="79152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9096038"/>
            <a:ext cx="6532563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8539163" y="19096038"/>
            <a:ext cx="6532562" cy="10080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F0ADE-F60B-48C9-8439-5CAC4A855C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4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AF0ADE-F60B-48C9-8439-5CAC4A855CC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06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31093" y="6232271"/>
            <a:ext cx="12819063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62187" y="11258296"/>
            <a:ext cx="1055687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4062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766843" y="4623943"/>
            <a:ext cx="6560344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4062" y="804164"/>
            <a:ext cx="1357312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4062" y="4623943"/>
            <a:ext cx="1357312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127625" y="18696814"/>
            <a:ext cx="482600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4062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3/6/2026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858500" y="18696814"/>
            <a:ext cx="3468687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56725" y="3360208"/>
            <a:ext cx="10018395" cy="252476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95"/>
              </a:spcBef>
            </a:pPr>
            <a:r>
              <a:rPr sz="2800" dirty="0">
                <a:latin typeface="Arial MT"/>
                <a:cs typeface="Arial MT"/>
              </a:rPr>
              <a:t>NOME</a:t>
            </a:r>
            <a:r>
              <a:rPr sz="2800" spc="-105" dirty="0">
                <a:latin typeface="Arial MT"/>
                <a:cs typeface="Arial MT"/>
              </a:rPr>
              <a:t> </a:t>
            </a:r>
            <a:r>
              <a:rPr sz="2800" spc="-20" dirty="0">
                <a:latin typeface="Arial MT"/>
                <a:cs typeface="Arial MT"/>
              </a:rPr>
              <a:t>DA</a:t>
            </a:r>
            <a:r>
              <a:rPr sz="2800" spc="-175" dirty="0">
                <a:latin typeface="Arial MT"/>
                <a:cs typeface="Arial MT"/>
              </a:rPr>
              <a:t> </a:t>
            </a:r>
            <a:r>
              <a:rPr sz="2800" spc="-10" dirty="0">
                <a:latin typeface="Arial MT"/>
                <a:cs typeface="Arial MT"/>
              </a:rPr>
              <a:t>INSTITUIÇÃO</a:t>
            </a:r>
            <a:endParaRPr sz="2800" dirty="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1205"/>
              </a:spcBef>
            </a:pPr>
            <a:r>
              <a:rPr sz="3350" b="1" dirty="0">
                <a:latin typeface="Arial"/>
                <a:cs typeface="Arial"/>
              </a:rPr>
              <a:t>TÍTULO</a:t>
            </a:r>
            <a:r>
              <a:rPr sz="3350" b="1" spc="-90" dirty="0">
                <a:latin typeface="Arial"/>
                <a:cs typeface="Arial"/>
              </a:rPr>
              <a:t> </a:t>
            </a:r>
            <a:r>
              <a:rPr sz="3350" b="1" dirty="0">
                <a:latin typeface="Arial"/>
                <a:cs typeface="Arial"/>
              </a:rPr>
              <a:t>DO</a:t>
            </a:r>
            <a:r>
              <a:rPr sz="3350" b="1" spc="-85" dirty="0">
                <a:latin typeface="Arial"/>
                <a:cs typeface="Arial"/>
              </a:rPr>
              <a:t> </a:t>
            </a:r>
            <a:r>
              <a:rPr sz="3350" b="1" spc="-10" dirty="0">
                <a:latin typeface="Arial"/>
                <a:cs typeface="Arial"/>
              </a:rPr>
              <a:t>TRABALHO¹</a:t>
            </a:r>
            <a:endParaRPr sz="3350" dirty="0">
              <a:latin typeface="Arial"/>
              <a:cs typeface="Arial"/>
            </a:endParaRPr>
          </a:p>
          <a:p>
            <a:pPr marL="38100" marR="30480" indent="-3810" algn="ctr">
              <a:lnSpc>
                <a:spcPct val="109900"/>
              </a:lnSpc>
              <a:spcBef>
                <a:spcPts val="85"/>
              </a:spcBef>
            </a:pPr>
            <a:r>
              <a:rPr sz="2050" dirty="0">
                <a:latin typeface="Arial MT"/>
                <a:cs typeface="Arial MT"/>
              </a:rPr>
              <a:t>¹</a:t>
            </a:r>
            <a:r>
              <a:rPr sz="2050" spc="-12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Artigo</a:t>
            </a:r>
            <a:r>
              <a:rPr sz="2050" spc="-1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proveniente</a:t>
            </a:r>
            <a:r>
              <a:rPr sz="2050" spc="-1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de</a:t>
            </a:r>
            <a:r>
              <a:rPr sz="2050" spc="-1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Projeto</a:t>
            </a:r>
            <a:r>
              <a:rPr sz="2050" spc="-10" dirty="0">
                <a:latin typeface="Arial MT"/>
                <a:cs typeface="Arial MT"/>
              </a:rPr>
              <a:t> </a:t>
            </a:r>
            <a:r>
              <a:rPr sz="2050" spc="-20" dirty="0">
                <a:latin typeface="Arial MT"/>
                <a:cs typeface="Arial MT"/>
              </a:rPr>
              <a:t>Interdisciplinar/Pesquisa/Extensão</a:t>
            </a:r>
            <a:r>
              <a:rPr sz="2050" spc="-1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do</a:t>
            </a:r>
            <a:r>
              <a:rPr sz="2050" spc="-1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curso</a:t>
            </a:r>
            <a:r>
              <a:rPr sz="2050" spc="-1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de</a:t>
            </a:r>
            <a:r>
              <a:rPr sz="2050" spc="-10" dirty="0">
                <a:latin typeface="Arial MT"/>
                <a:cs typeface="Arial MT"/>
              </a:rPr>
              <a:t> </a:t>
            </a:r>
            <a:r>
              <a:rPr sz="2050" spc="-25" dirty="0">
                <a:latin typeface="Arial MT"/>
                <a:cs typeface="Arial MT"/>
              </a:rPr>
              <a:t>XXX </a:t>
            </a:r>
            <a:r>
              <a:rPr sz="2050" dirty="0">
                <a:latin typeface="Arial MT"/>
                <a:cs typeface="Arial MT"/>
              </a:rPr>
              <a:t>Nome</a:t>
            </a:r>
            <a:r>
              <a:rPr sz="2050" spc="-10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completo</a:t>
            </a:r>
            <a:r>
              <a:rPr sz="2050" spc="-5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do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autor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²;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Nome</a:t>
            </a:r>
            <a:r>
              <a:rPr sz="2050" spc="-5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completo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do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autor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spc="-10" dirty="0">
                <a:latin typeface="Arial MT"/>
                <a:cs typeface="Arial MT"/>
              </a:rPr>
              <a:t>³</a:t>
            </a:r>
            <a:r>
              <a:rPr sz="2050" spc="-17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;</a:t>
            </a:r>
            <a:r>
              <a:rPr sz="2050" spc="-55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Nome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completo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do</a:t>
            </a:r>
            <a:r>
              <a:rPr sz="2050" spc="-60" dirty="0">
                <a:latin typeface="Arial MT"/>
                <a:cs typeface="Arial MT"/>
              </a:rPr>
              <a:t> </a:t>
            </a:r>
            <a:r>
              <a:rPr sz="2050" dirty="0">
                <a:latin typeface="Arial MT"/>
                <a:cs typeface="Arial MT"/>
              </a:rPr>
              <a:t>orientador</a:t>
            </a:r>
            <a:r>
              <a:rPr sz="2050" spc="-45" dirty="0">
                <a:latin typeface="Arial MT"/>
                <a:cs typeface="Arial MT"/>
              </a:rPr>
              <a:t> </a:t>
            </a:r>
            <a:r>
              <a:rPr sz="2025" spc="-75" baseline="30864" dirty="0">
                <a:latin typeface="Arial MT"/>
                <a:cs typeface="Arial MT"/>
              </a:rPr>
              <a:t>4 </a:t>
            </a:r>
            <a:r>
              <a:rPr sz="1350" dirty="0">
                <a:latin typeface="Arial MT"/>
                <a:cs typeface="Arial MT"/>
              </a:rPr>
              <a:t>2 Instituição do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autor, cidade/Estado,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e-mail; 3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Instituição do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autor, cidade/Estado,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e-</a:t>
            </a:r>
            <a:r>
              <a:rPr sz="1350" spc="-10" dirty="0">
                <a:latin typeface="Arial MT"/>
                <a:cs typeface="Arial MT"/>
              </a:rPr>
              <a:t>mail;</a:t>
            </a:r>
            <a:endParaRPr sz="1350" dirty="0">
              <a:latin typeface="Arial MT"/>
              <a:cs typeface="Arial MT"/>
            </a:endParaRPr>
          </a:p>
          <a:p>
            <a:pPr marL="1270" algn="ctr">
              <a:lnSpc>
                <a:spcPct val="100000"/>
              </a:lnSpc>
              <a:spcBef>
                <a:spcPts val="1115"/>
              </a:spcBef>
            </a:pPr>
            <a:r>
              <a:rPr sz="1350" dirty="0">
                <a:latin typeface="Arial MT"/>
                <a:cs typeface="Arial MT"/>
              </a:rPr>
              <a:t>4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Instituição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do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orientador,</a:t>
            </a:r>
            <a:r>
              <a:rPr sz="1350" spc="10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cidade/Estado,</a:t>
            </a:r>
            <a:r>
              <a:rPr sz="1350" spc="5" dirty="0">
                <a:latin typeface="Arial MT"/>
                <a:cs typeface="Arial MT"/>
              </a:rPr>
              <a:t> </a:t>
            </a:r>
            <a:r>
              <a:rPr sz="1350" dirty="0">
                <a:latin typeface="Arial MT"/>
                <a:cs typeface="Arial MT"/>
              </a:rPr>
              <a:t>e-</a:t>
            </a:r>
            <a:r>
              <a:rPr sz="1350" spc="-20" dirty="0">
                <a:latin typeface="Arial MT"/>
                <a:cs typeface="Arial MT"/>
              </a:rPr>
              <a:t>mail</a:t>
            </a:r>
            <a:endParaRPr sz="135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0798" y="6959282"/>
            <a:ext cx="6557645" cy="245808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algn="just">
              <a:lnSpc>
                <a:spcPct val="79800"/>
              </a:lnSpc>
              <a:spcBef>
                <a:spcPts val="600"/>
              </a:spcBef>
            </a:pPr>
            <a:r>
              <a:rPr sz="2100" dirty="0">
                <a:latin typeface="Calibri"/>
                <a:cs typeface="Calibri"/>
              </a:rPr>
              <a:t>O</a:t>
            </a:r>
            <a:r>
              <a:rPr sz="2100" spc="8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pôster</a:t>
            </a:r>
            <a:r>
              <a:rPr sz="2100" spc="75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deve</a:t>
            </a:r>
            <a:r>
              <a:rPr sz="2100" spc="8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ser</a:t>
            </a:r>
            <a:r>
              <a:rPr sz="2100" spc="8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preparado</a:t>
            </a:r>
            <a:r>
              <a:rPr sz="2100" spc="8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conforme</a:t>
            </a:r>
            <a:r>
              <a:rPr sz="2100" spc="8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80" dirty="0">
                <a:latin typeface="Calibri"/>
                <a:cs typeface="Calibri"/>
              </a:rPr>
              <a:t>  </a:t>
            </a:r>
            <a:r>
              <a:rPr sz="2100" dirty="0">
                <a:latin typeface="Calibri"/>
                <a:cs typeface="Calibri"/>
              </a:rPr>
              <a:t>estrutura</a:t>
            </a:r>
            <a:r>
              <a:rPr sz="2100" spc="80" dirty="0">
                <a:latin typeface="Calibri"/>
                <a:cs typeface="Calibri"/>
              </a:rPr>
              <a:t>  </a:t>
            </a:r>
            <a:r>
              <a:rPr sz="2100" spc="-25" dirty="0">
                <a:latin typeface="Calibri"/>
                <a:cs typeface="Calibri"/>
              </a:rPr>
              <a:t>do </a:t>
            </a:r>
            <a:r>
              <a:rPr sz="2100" dirty="0">
                <a:latin typeface="Calibri"/>
                <a:cs typeface="Calibri"/>
              </a:rPr>
              <a:t>resumo</a:t>
            </a:r>
            <a:r>
              <a:rPr sz="2100" spc="3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submetido</a:t>
            </a:r>
            <a:r>
              <a:rPr sz="2100" spc="3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ao</a:t>
            </a:r>
            <a:r>
              <a:rPr sz="2100" spc="3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XVIII</a:t>
            </a:r>
            <a:r>
              <a:rPr sz="2100" spc="3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Encontro</a:t>
            </a:r>
            <a:r>
              <a:rPr sz="2100" spc="3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Científico</a:t>
            </a:r>
            <a:r>
              <a:rPr sz="2100" spc="3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da</a:t>
            </a:r>
            <a:r>
              <a:rPr sz="2100" spc="365" dirty="0">
                <a:latin typeface="Calibri"/>
                <a:cs typeface="Calibri"/>
              </a:rPr>
              <a:t> </a:t>
            </a:r>
            <a:r>
              <a:rPr sz="2100" spc="-20" dirty="0">
                <a:latin typeface="Calibri"/>
                <a:cs typeface="Calibri"/>
              </a:rPr>
              <a:t>UNDB. </a:t>
            </a:r>
            <a:r>
              <a:rPr sz="2100" dirty="0">
                <a:latin typeface="Calibri"/>
                <a:cs typeface="Calibri"/>
              </a:rPr>
              <a:t>Desta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forma,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trabalho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deve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conter</a:t>
            </a:r>
            <a:r>
              <a:rPr sz="2100" spc="-4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introdução,</a:t>
            </a:r>
            <a:r>
              <a:rPr sz="2100" spc="-5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materiais</a:t>
            </a:r>
            <a:r>
              <a:rPr sz="2100" spc="-50" dirty="0">
                <a:latin typeface="Calibri"/>
                <a:cs typeface="Calibri"/>
              </a:rPr>
              <a:t> e </a:t>
            </a:r>
            <a:r>
              <a:rPr sz="2100" dirty="0">
                <a:latin typeface="Calibri"/>
                <a:cs typeface="Calibri"/>
              </a:rPr>
              <a:t>métodos,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resultados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discussões,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conclusões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referências. </a:t>
            </a:r>
            <a:r>
              <a:rPr sz="2100" dirty="0">
                <a:latin typeface="Calibri"/>
                <a:cs typeface="Calibri"/>
              </a:rPr>
              <a:t>Para</a:t>
            </a:r>
            <a:r>
              <a:rPr sz="2100" spc="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mostrar</a:t>
            </a:r>
            <a:r>
              <a:rPr sz="2100" spc="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os</a:t>
            </a:r>
            <a:r>
              <a:rPr sz="2100" spc="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resultados</a:t>
            </a:r>
            <a:r>
              <a:rPr sz="2100" spc="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poderão</a:t>
            </a:r>
            <a:r>
              <a:rPr sz="2100" spc="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</a:t>
            </a:r>
            <a:r>
              <a:rPr sz="2100" spc="45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usados</a:t>
            </a:r>
            <a:r>
              <a:rPr sz="2100" spc="459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gráficos, </a:t>
            </a:r>
            <a:r>
              <a:rPr sz="2100" dirty="0">
                <a:latin typeface="Calibri"/>
                <a:cs typeface="Calibri"/>
              </a:rPr>
              <a:t>figuras,</a:t>
            </a:r>
            <a:r>
              <a:rPr sz="2100" spc="22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fotografias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e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tabelas.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Como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229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conteúdo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do</a:t>
            </a:r>
            <a:r>
              <a:rPr sz="2100" spc="23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pôster </a:t>
            </a:r>
            <a:r>
              <a:rPr sz="2100" dirty="0">
                <a:latin typeface="Calibri"/>
                <a:cs typeface="Calibri"/>
              </a:rPr>
              <a:t>deve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ser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visível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uma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distância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pelo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menos</a:t>
            </a:r>
            <a:r>
              <a:rPr sz="2100" spc="28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2</a:t>
            </a:r>
            <a:r>
              <a:rPr sz="2100" spc="27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metros, escreva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o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texto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usando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fontes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tamanho</a:t>
            </a:r>
            <a:r>
              <a:rPr sz="2100" spc="-6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adequado.</a:t>
            </a:r>
            <a:endParaRPr sz="21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0"/>
              </a:spcBef>
            </a:pPr>
            <a:r>
              <a:rPr sz="2100" b="1" spc="-10" dirty="0">
                <a:latin typeface="Calibri"/>
                <a:cs typeface="Calibri"/>
              </a:rPr>
              <a:t>Letra</a:t>
            </a:r>
            <a:r>
              <a:rPr sz="2100" b="1" spc="-7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Arial,</a:t>
            </a:r>
            <a:r>
              <a:rPr sz="2100" b="1" spc="-65" dirty="0">
                <a:latin typeface="Calibri"/>
                <a:cs typeface="Calibri"/>
              </a:rPr>
              <a:t> </a:t>
            </a:r>
            <a:r>
              <a:rPr sz="2100" b="1" spc="-10" dirty="0">
                <a:latin typeface="Calibri"/>
                <a:cs typeface="Calibri"/>
              </a:rPr>
              <a:t>tamanho</a:t>
            </a:r>
            <a:r>
              <a:rPr sz="2100" b="1" spc="-70" dirty="0">
                <a:latin typeface="Calibri"/>
                <a:cs typeface="Calibri"/>
              </a:rPr>
              <a:t> </a:t>
            </a:r>
            <a:r>
              <a:rPr sz="2100" b="1" spc="-25" dirty="0">
                <a:latin typeface="Calibri"/>
                <a:cs typeface="Calibri"/>
              </a:rPr>
              <a:t>54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9903" y="9577020"/>
            <a:ext cx="7112000" cy="746125"/>
            <a:chOff x="319903" y="9577020"/>
            <a:chExt cx="7112000" cy="746125"/>
          </a:xfrm>
          <a:solidFill>
            <a:srgbClr val="001746"/>
          </a:solidFill>
        </p:grpSpPr>
        <p:sp>
          <p:nvSpPr>
            <p:cNvPr id="6" name="object 6"/>
            <p:cNvSpPr/>
            <p:nvPr/>
          </p:nvSpPr>
          <p:spPr>
            <a:xfrm>
              <a:off x="325813" y="9582929"/>
              <a:ext cx="7099934" cy="734060"/>
            </a:xfrm>
            <a:custGeom>
              <a:avLst/>
              <a:gdLst/>
              <a:ahLst/>
              <a:cxnLst/>
              <a:rect l="l" t="t" r="r" b="b"/>
              <a:pathLst>
                <a:path w="7099934" h="734059">
                  <a:moveTo>
                    <a:pt x="6977566" y="733875"/>
                  </a:moveTo>
                  <a:lnTo>
                    <a:pt x="122315" y="733875"/>
                  </a:lnTo>
                  <a:lnTo>
                    <a:pt x="74704" y="724263"/>
                  </a:lnTo>
                  <a:lnTo>
                    <a:pt x="35825" y="698049"/>
                  </a:lnTo>
                  <a:lnTo>
                    <a:pt x="9612" y="659170"/>
                  </a:lnTo>
                  <a:lnTo>
                    <a:pt x="0" y="611560"/>
                  </a:lnTo>
                  <a:lnTo>
                    <a:pt x="0" y="122315"/>
                  </a:lnTo>
                  <a:lnTo>
                    <a:pt x="9612" y="74704"/>
                  </a:lnTo>
                  <a:lnTo>
                    <a:pt x="35825" y="35825"/>
                  </a:lnTo>
                  <a:lnTo>
                    <a:pt x="74704" y="9612"/>
                  </a:lnTo>
                  <a:lnTo>
                    <a:pt x="122315" y="0"/>
                  </a:lnTo>
                  <a:lnTo>
                    <a:pt x="6977566" y="0"/>
                  </a:lnTo>
                  <a:lnTo>
                    <a:pt x="7024373" y="9310"/>
                  </a:lnTo>
                  <a:lnTo>
                    <a:pt x="7064055" y="35825"/>
                  </a:lnTo>
                  <a:lnTo>
                    <a:pt x="7090570" y="75506"/>
                  </a:lnTo>
                  <a:lnTo>
                    <a:pt x="7099880" y="122315"/>
                  </a:lnTo>
                  <a:lnTo>
                    <a:pt x="7099880" y="611560"/>
                  </a:lnTo>
                  <a:lnTo>
                    <a:pt x="7090268" y="659170"/>
                  </a:lnTo>
                  <a:lnTo>
                    <a:pt x="7064055" y="698049"/>
                  </a:lnTo>
                  <a:lnTo>
                    <a:pt x="7025176" y="724263"/>
                  </a:lnTo>
                  <a:lnTo>
                    <a:pt x="6977566" y="73387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5813" y="9582929"/>
              <a:ext cx="7099934" cy="734060"/>
            </a:xfrm>
            <a:custGeom>
              <a:avLst/>
              <a:gdLst/>
              <a:ahLst/>
              <a:cxnLst/>
              <a:rect l="l" t="t" r="r" b="b"/>
              <a:pathLst>
                <a:path w="7099934" h="734059">
                  <a:moveTo>
                    <a:pt x="0" y="122315"/>
                  </a:moveTo>
                  <a:lnTo>
                    <a:pt x="9612" y="74704"/>
                  </a:lnTo>
                  <a:lnTo>
                    <a:pt x="35825" y="35825"/>
                  </a:lnTo>
                  <a:lnTo>
                    <a:pt x="74704" y="9612"/>
                  </a:lnTo>
                  <a:lnTo>
                    <a:pt x="122315" y="0"/>
                  </a:lnTo>
                  <a:lnTo>
                    <a:pt x="6977566" y="0"/>
                  </a:lnTo>
                  <a:lnTo>
                    <a:pt x="7024373" y="9310"/>
                  </a:lnTo>
                  <a:lnTo>
                    <a:pt x="7064055" y="35825"/>
                  </a:lnTo>
                  <a:lnTo>
                    <a:pt x="7090570" y="75506"/>
                  </a:lnTo>
                  <a:lnTo>
                    <a:pt x="7099880" y="122315"/>
                  </a:lnTo>
                  <a:lnTo>
                    <a:pt x="7099880" y="611560"/>
                  </a:lnTo>
                  <a:lnTo>
                    <a:pt x="7090268" y="659170"/>
                  </a:lnTo>
                  <a:lnTo>
                    <a:pt x="7064055" y="698049"/>
                  </a:lnTo>
                  <a:lnTo>
                    <a:pt x="7025176" y="724263"/>
                  </a:lnTo>
                  <a:lnTo>
                    <a:pt x="6977566" y="733875"/>
                  </a:lnTo>
                  <a:lnTo>
                    <a:pt x="122315" y="733875"/>
                  </a:lnTo>
                  <a:lnTo>
                    <a:pt x="74704" y="724263"/>
                  </a:lnTo>
                  <a:lnTo>
                    <a:pt x="35825" y="698049"/>
                  </a:lnTo>
                  <a:lnTo>
                    <a:pt x="9612" y="659170"/>
                  </a:lnTo>
                  <a:lnTo>
                    <a:pt x="0" y="611560"/>
                  </a:lnTo>
                  <a:lnTo>
                    <a:pt x="0" y="122315"/>
                  </a:lnTo>
                  <a:close/>
                </a:path>
              </a:pathLst>
            </a:custGeom>
            <a:grpFill/>
            <a:ln w="118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88798" y="9716605"/>
              <a:ext cx="6974205" cy="467359"/>
            </a:xfrm>
            <a:custGeom>
              <a:avLst/>
              <a:gdLst/>
              <a:ahLst/>
              <a:cxnLst/>
              <a:rect l="l" t="t" r="r" b="b"/>
              <a:pathLst>
                <a:path w="6974205" h="467359">
                  <a:moveTo>
                    <a:pt x="6973910" y="467026"/>
                  </a:moveTo>
                  <a:lnTo>
                    <a:pt x="0" y="467026"/>
                  </a:lnTo>
                  <a:lnTo>
                    <a:pt x="0" y="0"/>
                  </a:lnTo>
                  <a:lnTo>
                    <a:pt x="6973910" y="0"/>
                  </a:lnTo>
                  <a:lnTo>
                    <a:pt x="6973910" y="46702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77463" y="9710494"/>
            <a:ext cx="6612255" cy="2666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8890" algn="ctr">
              <a:lnSpc>
                <a:spcPct val="100000"/>
              </a:lnSpc>
              <a:spcBef>
                <a:spcPts val="9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OBJETIVOS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  <a:spcBef>
                <a:spcPts val="2360"/>
              </a:spcBef>
            </a:pPr>
            <a:r>
              <a:rPr sz="2100" spc="-10" dirty="0">
                <a:latin typeface="Arial MT"/>
                <a:cs typeface="Arial MT"/>
              </a:rPr>
              <a:t>Toda</a:t>
            </a:r>
            <a:r>
              <a:rPr sz="2100" spc="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pesquisa</a:t>
            </a:r>
            <a:r>
              <a:rPr sz="2100" spc="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deverá</a:t>
            </a:r>
            <a:r>
              <a:rPr sz="2100" spc="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ter</a:t>
            </a:r>
            <a:r>
              <a:rPr sz="2100" spc="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obrigatoriamente</a:t>
            </a:r>
            <a:r>
              <a:rPr sz="2100" spc="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um</a:t>
            </a:r>
            <a:r>
              <a:rPr sz="2100" spc="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objetivo </a:t>
            </a:r>
            <a:r>
              <a:rPr sz="2100" dirty="0">
                <a:latin typeface="Arial MT"/>
                <a:cs typeface="Arial MT"/>
              </a:rPr>
              <a:t>geral,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sob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pena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</a:t>
            </a:r>
            <a:r>
              <a:rPr sz="2100" spc="-10" dirty="0">
                <a:latin typeface="Arial MT"/>
                <a:cs typeface="Arial MT"/>
              </a:rPr>
              <a:t> eliminação.</a:t>
            </a:r>
            <a:r>
              <a:rPr sz="2100" spc="-1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1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partir</a:t>
            </a:r>
            <a:r>
              <a:rPr sz="2100" spc="-1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do</a:t>
            </a:r>
            <a:r>
              <a:rPr sz="2100" spc="-1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objetivo</a:t>
            </a:r>
            <a:r>
              <a:rPr sz="2100" spc="-10" dirty="0">
                <a:latin typeface="Arial MT"/>
                <a:cs typeface="Arial MT"/>
              </a:rPr>
              <a:t> geral </a:t>
            </a:r>
            <a:r>
              <a:rPr sz="2100" dirty="0">
                <a:latin typeface="Arial MT"/>
                <a:cs typeface="Arial MT"/>
              </a:rPr>
              <a:t>é</a:t>
            </a:r>
            <a:r>
              <a:rPr sz="2100" spc="470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recomendado</a:t>
            </a:r>
            <a:r>
              <a:rPr sz="2100" spc="475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ao(s)</a:t>
            </a:r>
            <a:r>
              <a:rPr sz="2100" spc="470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autor(es)</a:t>
            </a:r>
            <a:r>
              <a:rPr sz="2100" spc="475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da</a:t>
            </a:r>
            <a:r>
              <a:rPr sz="2100" spc="470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pesquisa</a:t>
            </a:r>
            <a:r>
              <a:rPr sz="2100" spc="475" dirty="0">
                <a:latin typeface="Arial MT"/>
                <a:cs typeface="Arial MT"/>
              </a:rPr>
              <a:t>  </a:t>
            </a:r>
            <a:r>
              <a:rPr sz="2100" spc="-50" dirty="0">
                <a:latin typeface="Arial MT"/>
                <a:cs typeface="Arial MT"/>
              </a:rPr>
              <a:t>a </a:t>
            </a:r>
            <a:r>
              <a:rPr sz="2100" dirty="0">
                <a:latin typeface="Arial MT"/>
                <a:cs typeface="Arial MT"/>
              </a:rPr>
              <a:t>identificação</a:t>
            </a:r>
            <a:r>
              <a:rPr sz="2100" spc="215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de</a:t>
            </a:r>
            <a:r>
              <a:rPr sz="2100" spc="220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objetivos</a:t>
            </a:r>
            <a:r>
              <a:rPr sz="2100" spc="215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específicos,</a:t>
            </a:r>
            <a:r>
              <a:rPr sz="2100" spc="215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de</a:t>
            </a:r>
            <a:r>
              <a:rPr sz="2100" spc="220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modo</a:t>
            </a:r>
            <a:r>
              <a:rPr sz="2100" spc="215" dirty="0">
                <a:latin typeface="Arial MT"/>
                <a:cs typeface="Arial MT"/>
              </a:rPr>
              <a:t>  </a:t>
            </a:r>
            <a:r>
              <a:rPr sz="2100" spc="-50" dirty="0">
                <a:latin typeface="Arial MT"/>
                <a:cs typeface="Arial MT"/>
              </a:rPr>
              <a:t>a </a:t>
            </a:r>
            <a:r>
              <a:rPr sz="2100" dirty="0">
                <a:latin typeface="Arial MT"/>
                <a:cs typeface="Arial MT"/>
              </a:rPr>
              <a:t>conferir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maior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exatidão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aos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resultados.</a:t>
            </a:r>
            <a:endParaRPr sz="2100" dirty="0">
              <a:latin typeface="Arial MT"/>
              <a:cs typeface="Arial MT"/>
            </a:endParaRPr>
          </a:p>
          <a:p>
            <a:pPr marL="12700" algn="just">
              <a:lnSpc>
                <a:spcPts val="2485"/>
              </a:lnSpc>
            </a:pPr>
            <a:r>
              <a:rPr sz="2100" b="1" spc="-10" dirty="0">
                <a:latin typeface="Arial"/>
                <a:cs typeface="Arial"/>
              </a:rPr>
              <a:t>Letra</a:t>
            </a:r>
            <a:r>
              <a:rPr sz="2100" b="1" spc="-1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Arial,</a:t>
            </a:r>
            <a:r>
              <a:rPr sz="2100" b="1" spc="-10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tamanho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54</a:t>
            </a:r>
            <a:endParaRPr sz="21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19574" y="12525923"/>
            <a:ext cx="7079615" cy="746125"/>
            <a:chOff x="419574" y="12525923"/>
            <a:chExt cx="7079615" cy="746125"/>
          </a:xfrm>
          <a:solidFill>
            <a:srgbClr val="001746"/>
          </a:solidFill>
        </p:grpSpPr>
        <p:sp>
          <p:nvSpPr>
            <p:cNvPr id="11" name="object 11"/>
            <p:cNvSpPr/>
            <p:nvPr/>
          </p:nvSpPr>
          <p:spPr>
            <a:xfrm>
              <a:off x="425483" y="12531832"/>
              <a:ext cx="7067550" cy="734060"/>
            </a:xfrm>
            <a:custGeom>
              <a:avLst/>
              <a:gdLst/>
              <a:ahLst/>
              <a:cxnLst/>
              <a:rect l="l" t="t" r="r" b="b"/>
              <a:pathLst>
                <a:path w="7067550" h="734059">
                  <a:moveTo>
                    <a:pt x="6945068" y="733875"/>
                  </a:moveTo>
                  <a:lnTo>
                    <a:pt x="122315" y="733875"/>
                  </a:lnTo>
                  <a:lnTo>
                    <a:pt x="74704" y="724263"/>
                  </a:lnTo>
                  <a:lnTo>
                    <a:pt x="35825" y="698050"/>
                  </a:lnTo>
                  <a:lnTo>
                    <a:pt x="9612" y="659170"/>
                  </a:lnTo>
                  <a:lnTo>
                    <a:pt x="0" y="611560"/>
                  </a:lnTo>
                  <a:lnTo>
                    <a:pt x="0" y="122314"/>
                  </a:lnTo>
                  <a:lnTo>
                    <a:pt x="9612" y="74704"/>
                  </a:lnTo>
                  <a:lnTo>
                    <a:pt x="35825" y="35825"/>
                  </a:lnTo>
                  <a:lnTo>
                    <a:pt x="74704" y="9612"/>
                  </a:lnTo>
                  <a:lnTo>
                    <a:pt x="122315" y="0"/>
                  </a:lnTo>
                  <a:lnTo>
                    <a:pt x="6945068" y="0"/>
                  </a:lnTo>
                  <a:lnTo>
                    <a:pt x="6991876" y="9310"/>
                  </a:lnTo>
                  <a:lnTo>
                    <a:pt x="7031557" y="35824"/>
                  </a:lnTo>
                  <a:lnTo>
                    <a:pt x="7058072" y="75507"/>
                  </a:lnTo>
                  <a:lnTo>
                    <a:pt x="7067383" y="122314"/>
                  </a:lnTo>
                  <a:lnTo>
                    <a:pt x="7067383" y="611560"/>
                  </a:lnTo>
                  <a:lnTo>
                    <a:pt x="7057771" y="659170"/>
                  </a:lnTo>
                  <a:lnTo>
                    <a:pt x="7031558" y="698050"/>
                  </a:lnTo>
                  <a:lnTo>
                    <a:pt x="6992678" y="724263"/>
                  </a:lnTo>
                  <a:lnTo>
                    <a:pt x="6945068" y="73387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5483" y="12531832"/>
              <a:ext cx="7067550" cy="734060"/>
            </a:xfrm>
            <a:custGeom>
              <a:avLst/>
              <a:gdLst/>
              <a:ahLst/>
              <a:cxnLst/>
              <a:rect l="l" t="t" r="r" b="b"/>
              <a:pathLst>
                <a:path w="7067550" h="734059">
                  <a:moveTo>
                    <a:pt x="0" y="122314"/>
                  </a:moveTo>
                  <a:lnTo>
                    <a:pt x="9612" y="74704"/>
                  </a:lnTo>
                  <a:lnTo>
                    <a:pt x="35825" y="35825"/>
                  </a:lnTo>
                  <a:lnTo>
                    <a:pt x="74704" y="9612"/>
                  </a:lnTo>
                  <a:lnTo>
                    <a:pt x="122315" y="0"/>
                  </a:lnTo>
                  <a:lnTo>
                    <a:pt x="6945068" y="0"/>
                  </a:lnTo>
                  <a:lnTo>
                    <a:pt x="6991876" y="9310"/>
                  </a:lnTo>
                  <a:lnTo>
                    <a:pt x="7031557" y="35824"/>
                  </a:lnTo>
                  <a:lnTo>
                    <a:pt x="7058072" y="75507"/>
                  </a:lnTo>
                  <a:lnTo>
                    <a:pt x="7067383" y="122314"/>
                  </a:lnTo>
                  <a:lnTo>
                    <a:pt x="7067383" y="611560"/>
                  </a:lnTo>
                  <a:lnTo>
                    <a:pt x="7057771" y="659170"/>
                  </a:lnTo>
                  <a:lnTo>
                    <a:pt x="7031558" y="698050"/>
                  </a:lnTo>
                  <a:lnTo>
                    <a:pt x="6992678" y="724263"/>
                  </a:lnTo>
                  <a:lnTo>
                    <a:pt x="6945068" y="733875"/>
                  </a:lnTo>
                  <a:lnTo>
                    <a:pt x="122315" y="733875"/>
                  </a:lnTo>
                  <a:lnTo>
                    <a:pt x="74704" y="724263"/>
                  </a:lnTo>
                  <a:lnTo>
                    <a:pt x="35825" y="698050"/>
                  </a:lnTo>
                  <a:lnTo>
                    <a:pt x="9612" y="659170"/>
                  </a:lnTo>
                  <a:lnTo>
                    <a:pt x="0" y="611560"/>
                  </a:lnTo>
                  <a:lnTo>
                    <a:pt x="0" y="122314"/>
                  </a:lnTo>
                  <a:close/>
                </a:path>
              </a:pathLst>
            </a:custGeom>
            <a:grpFill/>
            <a:ln w="11818">
              <a:solidFill>
                <a:srgbClr val="37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468" y="12665340"/>
              <a:ext cx="6941820" cy="467359"/>
            </a:xfrm>
            <a:custGeom>
              <a:avLst/>
              <a:gdLst/>
              <a:ahLst/>
              <a:cxnLst/>
              <a:rect l="l" t="t" r="r" b="b"/>
              <a:pathLst>
                <a:path w="6941820" h="467359">
                  <a:moveTo>
                    <a:pt x="6941413" y="467026"/>
                  </a:moveTo>
                  <a:lnTo>
                    <a:pt x="0" y="467026"/>
                  </a:lnTo>
                  <a:lnTo>
                    <a:pt x="0" y="0"/>
                  </a:lnTo>
                  <a:lnTo>
                    <a:pt x="6941413" y="0"/>
                  </a:lnTo>
                  <a:lnTo>
                    <a:pt x="6941413" y="46702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811090" y="12659228"/>
            <a:ext cx="22942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METODOLOGIA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05562" y="12581370"/>
            <a:ext cx="7160895" cy="746125"/>
            <a:chOff x="7705562" y="12581370"/>
            <a:chExt cx="7160895" cy="746125"/>
          </a:xfrm>
          <a:solidFill>
            <a:srgbClr val="001746"/>
          </a:solidFill>
        </p:grpSpPr>
        <p:sp>
          <p:nvSpPr>
            <p:cNvPr id="16" name="object 16"/>
            <p:cNvSpPr/>
            <p:nvPr/>
          </p:nvSpPr>
          <p:spPr>
            <a:xfrm>
              <a:off x="7711471" y="12587279"/>
              <a:ext cx="7148830" cy="734060"/>
            </a:xfrm>
            <a:custGeom>
              <a:avLst/>
              <a:gdLst/>
              <a:ahLst/>
              <a:cxnLst/>
              <a:rect l="l" t="t" r="r" b="b"/>
              <a:pathLst>
                <a:path w="7148830" h="734059">
                  <a:moveTo>
                    <a:pt x="7026312" y="733875"/>
                  </a:moveTo>
                  <a:lnTo>
                    <a:pt x="122314" y="733875"/>
                  </a:lnTo>
                  <a:lnTo>
                    <a:pt x="74704" y="724263"/>
                  </a:lnTo>
                  <a:lnTo>
                    <a:pt x="35825" y="698050"/>
                  </a:lnTo>
                  <a:lnTo>
                    <a:pt x="9612" y="659170"/>
                  </a:lnTo>
                  <a:lnTo>
                    <a:pt x="0" y="611560"/>
                  </a:lnTo>
                  <a:lnTo>
                    <a:pt x="0" y="122314"/>
                  </a:lnTo>
                  <a:lnTo>
                    <a:pt x="9612" y="74704"/>
                  </a:lnTo>
                  <a:lnTo>
                    <a:pt x="35825" y="35825"/>
                  </a:lnTo>
                  <a:lnTo>
                    <a:pt x="74704" y="9612"/>
                  </a:lnTo>
                  <a:lnTo>
                    <a:pt x="122314" y="0"/>
                  </a:lnTo>
                  <a:lnTo>
                    <a:pt x="7026312" y="0"/>
                  </a:lnTo>
                  <a:lnTo>
                    <a:pt x="7073120" y="9310"/>
                  </a:lnTo>
                  <a:lnTo>
                    <a:pt x="7112802" y="35825"/>
                  </a:lnTo>
                  <a:lnTo>
                    <a:pt x="7139316" y="75507"/>
                  </a:lnTo>
                  <a:lnTo>
                    <a:pt x="7148627" y="122314"/>
                  </a:lnTo>
                  <a:lnTo>
                    <a:pt x="7148627" y="611560"/>
                  </a:lnTo>
                  <a:lnTo>
                    <a:pt x="7139015" y="659170"/>
                  </a:lnTo>
                  <a:lnTo>
                    <a:pt x="7112802" y="698050"/>
                  </a:lnTo>
                  <a:lnTo>
                    <a:pt x="7073923" y="724263"/>
                  </a:lnTo>
                  <a:lnTo>
                    <a:pt x="7026312" y="73387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11471" y="12587279"/>
              <a:ext cx="7148830" cy="734060"/>
            </a:xfrm>
            <a:custGeom>
              <a:avLst/>
              <a:gdLst/>
              <a:ahLst/>
              <a:cxnLst/>
              <a:rect l="l" t="t" r="r" b="b"/>
              <a:pathLst>
                <a:path w="7148830" h="734059">
                  <a:moveTo>
                    <a:pt x="0" y="122314"/>
                  </a:moveTo>
                  <a:lnTo>
                    <a:pt x="9612" y="74704"/>
                  </a:lnTo>
                  <a:lnTo>
                    <a:pt x="35825" y="35825"/>
                  </a:lnTo>
                  <a:lnTo>
                    <a:pt x="74704" y="9612"/>
                  </a:lnTo>
                  <a:lnTo>
                    <a:pt x="122314" y="0"/>
                  </a:lnTo>
                  <a:lnTo>
                    <a:pt x="7026312" y="0"/>
                  </a:lnTo>
                  <a:lnTo>
                    <a:pt x="7073120" y="9310"/>
                  </a:lnTo>
                  <a:lnTo>
                    <a:pt x="7112802" y="35825"/>
                  </a:lnTo>
                  <a:lnTo>
                    <a:pt x="7139316" y="75507"/>
                  </a:lnTo>
                  <a:lnTo>
                    <a:pt x="7148627" y="122314"/>
                  </a:lnTo>
                  <a:lnTo>
                    <a:pt x="7148627" y="611560"/>
                  </a:lnTo>
                  <a:lnTo>
                    <a:pt x="7139015" y="659170"/>
                  </a:lnTo>
                  <a:lnTo>
                    <a:pt x="7112802" y="698050"/>
                  </a:lnTo>
                  <a:lnTo>
                    <a:pt x="7073923" y="724263"/>
                  </a:lnTo>
                  <a:lnTo>
                    <a:pt x="7026312" y="733875"/>
                  </a:lnTo>
                  <a:lnTo>
                    <a:pt x="122314" y="733875"/>
                  </a:lnTo>
                  <a:lnTo>
                    <a:pt x="74704" y="724263"/>
                  </a:lnTo>
                  <a:lnTo>
                    <a:pt x="35825" y="698050"/>
                  </a:lnTo>
                  <a:lnTo>
                    <a:pt x="9612" y="659170"/>
                  </a:lnTo>
                  <a:lnTo>
                    <a:pt x="0" y="611560"/>
                  </a:lnTo>
                  <a:lnTo>
                    <a:pt x="0" y="122314"/>
                  </a:lnTo>
                  <a:close/>
                </a:path>
              </a:pathLst>
            </a:custGeom>
            <a:grpFill/>
            <a:ln w="11818">
              <a:solidFill>
                <a:srgbClr val="37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74456" y="12720787"/>
              <a:ext cx="7023100" cy="467359"/>
            </a:xfrm>
            <a:custGeom>
              <a:avLst/>
              <a:gdLst/>
              <a:ahLst/>
              <a:cxnLst/>
              <a:rect l="l" t="t" r="r" b="b"/>
              <a:pathLst>
                <a:path w="7023100" h="467359">
                  <a:moveTo>
                    <a:pt x="7022657" y="467026"/>
                  </a:moveTo>
                  <a:lnTo>
                    <a:pt x="0" y="467026"/>
                  </a:lnTo>
                  <a:lnTo>
                    <a:pt x="0" y="0"/>
                  </a:lnTo>
                  <a:lnTo>
                    <a:pt x="7022657" y="0"/>
                  </a:lnTo>
                  <a:lnTo>
                    <a:pt x="7022657" y="46702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357143" y="12714676"/>
            <a:ext cx="185610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25" dirty="0">
                <a:solidFill>
                  <a:srgbClr val="FFFFFF"/>
                </a:solidFill>
                <a:latin typeface="Calibri"/>
                <a:cs typeface="Calibri"/>
              </a:rPr>
              <a:t>CONCLUSÃO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810090" y="16070167"/>
            <a:ext cx="7153909" cy="745490"/>
            <a:chOff x="7810090" y="16070167"/>
            <a:chExt cx="7153909" cy="745490"/>
          </a:xfrm>
          <a:solidFill>
            <a:srgbClr val="001746"/>
          </a:solidFill>
        </p:grpSpPr>
        <p:sp>
          <p:nvSpPr>
            <p:cNvPr id="21" name="object 21"/>
            <p:cNvSpPr/>
            <p:nvPr/>
          </p:nvSpPr>
          <p:spPr>
            <a:xfrm>
              <a:off x="7816000" y="16076077"/>
              <a:ext cx="7142480" cy="733425"/>
            </a:xfrm>
            <a:custGeom>
              <a:avLst/>
              <a:gdLst/>
              <a:ahLst/>
              <a:cxnLst/>
              <a:rect l="l" t="t" r="r" b="b"/>
              <a:pathLst>
                <a:path w="7142480" h="733425">
                  <a:moveTo>
                    <a:pt x="7019890" y="733205"/>
                  </a:moveTo>
                  <a:lnTo>
                    <a:pt x="122203" y="733205"/>
                  </a:lnTo>
                  <a:lnTo>
                    <a:pt x="74636" y="723601"/>
                  </a:lnTo>
                  <a:lnTo>
                    <a:pt x="35792" y="697412"/>
                  </a:lnTo>
                  <a:lnTo>
                    <a:pt x="9603" y="658568"/>
                  </a:lnTo>
                  <a:lnTo>
                    <a:pt x="0" y="611002"/>
                  </a:lnTo>
                  <a:lnTo>
                    <a:pt x="0" y="122203"/>
                  </a:lnTo>
                  <a:lnTo>
                    <a:pt x="9603" y="74636"/>
                  </a:lnTo>
                  <a:lnTo>
                    <a:pt x="35792" y="35792"/>
                  </a:lnTo>
                  <a:lnTo>
                    <a:pt x="74636" y="9603"/>
                  </a:lnTo>
                  <a:lnTo>
                    <a:pt x="122203" y="0"/>
                  </a:lnTo>
                  <a:lnTo>
                    <a:pt x="7019890" y="0"/>
                  </a:lnTo>
                  <a:lnTo>
                    <a:pt x="7066656" y="9302"/>
                  </a:lnTo>
                  <a:lnTo>
                    <a:pt x="7106300" y="35792"/>
                  </a:lnTo>
                  <a:lnTo>
                    <a:pt x="7132791" y="75438"/>
                  </a:lnTo>
                  <a:lnTo>
                    <a:pt x="7142094" y="122203"/>
                  </a:lnTo>
                  <a:lnTo>
                    <a:pt x="7142094" y="611002"/>
                  </a:lnTo>
                  <a:lnTo>
                    <a:pt x="7132490" y="658568"/>
                  </a:lnTo>
                  <a:lnTo>
                    <a:pt x="7106301" y="697412"/>
                  </a:lnTo>
                  <a:lnTo>
                    <a:pt x="7067458" y="723601"/>
                  </a:lnTo>
                  <a:lnTo>
                    <a:pt x="7019890" y="7332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816000" y="16076077"/>
              <a:ext cx="7142480" cy="733425"/>
            </a:xfrm>
            <a:custGeom>
              <a:avLst/>
              <a:gdLst/>
              <a:ahLst/>
              <a:cxnLst/>
              <a:rect l="l" t="t" r="r" b="b"/>
              <a:pathLst>
                <a:path w="7142480" h="733425">
                  <a:moveTo>
                    <a:pt x="0" y="122203"/>
                  </a:moveTo>
                  <a:lnTo>
                    <a:pt x="9603" y="74636"/>
                  </a:lnTo>
                  <a:lnTo>
                    <a:pt x="35792" y="35792"/>
                  </a:lnTo>
                  <a:lnTo>
                    <a:pt x="74636" y="9603"/>
                  </a:lnTo>
                  <a:lnTo>
                    <a:pt x="122203" y="0"/>
                  </a:lnTo>
                  <a:lnTo>
                    <a:pt x="7019891" y="0"/>
                  </a:lnTo>
                  <a:lnTo>
                    <a:pt x="7066656" y="9302"/>
                  </a:lnTo>
                  <a:lnTo>
                    <a:pt x="7106301" y="35793"/>
                  </a:lnTo>
                  <a:lnTo>
                    <a:pt x="7132791" y="75438"/>
                  </a:lnTo>
                  <a:lnTo>
                    <a:pt x="7142094" y="122203"/>
                  </a:lnTo>
                  <a:lnTo>
                    <a:pt x="7142094" y="611002"/>
                  </a:lnTo>
                  <a:lnTo>
                    <a:pt x="7132491" y="658568"/>
                  </a:lnTo>
                  <a:lnTo>
                    <a:pt x="7106301" y="697412"/>
                  </a:lnTo>
                  <a:lnTo>
                    <a:pt x="7067458" y="723602"/>
                  </a:lnTo>
                  <a:lnTo>
                    <a:pt x="7019891" y="733205"/>
                  </a:lnTo>
                  <a:lnTo>
                    <a:pt x="122203" y="733205"/>
                  </a:lnTo>
                  <a:lnTo>
                    <a:pt x="74636" y="723602"/>
                  </a:lnTo>
                  <a:lnTo>
                    <a:pt x="35792" y="697412"/>
                  </a:lnTo>
                  <a:lnTo>
                    <a:pt x="9603" y="658568"/>
                  </a:lnTo>
                  <a:lnTo>
                    <a:pt x="0" y="611002"/>
                  </a:lnTo>
                  <a:lnTo>
                    <a:pt x="0" y="122203"/>
                  </a:lnTo>
                  <a:close/>
                </a:path>
              </a:pathLst>
            </a:custGeom>
            <a:grpFill/>
            <a:ln w="11818">
              <a:solidFill>
                <a:srgbClr val="37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878985" y="16209250"/>
              <a:ext cx="7016750" cy="467359"/>
            </a:xfrm>
            <a:custGeom>
              <a:avLst/>
              <a:gdLst/>
              <a:ahLst/>
              <a:cxnLst/>
              <a:rect l="l" t="t" r="r" b="b"/>
              <a:pathLst>
                <a:path w="7016750" h="467359">
                  <a:moveTo>
                    <a:pt x="7016124" y="467026"/>
                  </a:moveTo>
                  <a:lnTo>
                    <a:pt x="0" y="467026"/>
                  </a:lnTo>
                  <a:lnTo>
                    <a:pt x="0" y="0"/>
                  </a:lnTo>
                  <a:lnTo>
                    <a:pt x="7016124" y="0"/>
                  </a:lnTo>
                  <a:lnTo>
                    <a:pt x="7016124" y="46702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0384824" y="16203139"/>
            <a:ext cx="20021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REFERÊNCIAS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884225" y="16869716"/>
            <a:ext cx="668464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82880" indent="-170180">
              <a:lnSpc>
                <a:spcPct val="100000"/>
              </a:lnSpc>
              <a:spcBef>
                <a:spcPts val="90"/>
              </a:spcBef>
              <a:buFont typeface="Lucida Sans Unicode"/>
              <a:buChar char="▪"/>
              <a:tabLst>
                <a:tab pos="182880" algn="l"/>
              </a:tabLst>
            </a:pPr>
            <a:r>
              <a:rPr sz="2100" dirty="0">
                <a:latin typeface="Arial MT"/>
                <a:cs typeface="Arial MT"/>
              </a:rPr>
              <a:t>– em</a:t>
            </a:r>
            <a:r>
              <a:rPr sz="2100" spc="-10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ABNT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somente as que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aparecerem no texto</a:t>
            </a:r>
            <a:r>
              <a:rPr sz="2100" spc="5" dirty="0">
                <a:latin typeface="Arial MT"/>
                <a:cs typeface="Arial MT"/>
              </a:rPr>
              <a:t> </a:t>
            </a:r>
            <a:r>
              <a:rPr sz="2100" spc="-35" dirty="0">
                <a:latin typeface="Arial MT"/>
                <a:cs typeface="Arial MT"/>
              </a:rPr>
              <a:t>do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78364" y="17188829"/>
            <a:ext cx="6598284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37285" algn="l"/>
                <a:tab pos="2499360" algn="l"/>
                <a:tab pos="3195955" algn="l"/>
                <a:tab pos="4794250" algn="l"/>
                <a:tab pos="5860415" algn="l"/>
              </a:tabLst>
            </a:pPr>
            <a:r>
              <a:rPr sz="2100" spc="-10" dirty="0">
                <a:latin typeface="Arial MT"/>
                <a:cs typeface="Arial MT"/>
              </a:rPr>
              <a:t>pôster,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podendo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25" dirty="0">
                <a:latin typeface="Arial MT"/>
                <a:cs typeface="Arial MT"/>
              </a:rPr>
              <a:t>ser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acrescidas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outras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fontes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78364" y="17448787"/>
            <a:ext cx="3977004" cy="78232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100" spc="-10" dirty="0">
                <a:latin typeface="Arial MT"/>
                <a:cs typeface="Arial MT"/>
              </a:rPr>
              <a:t>relevantes.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2100" b="1" spc="-25" dirty="0">
                <a:latin typeface="Arial"/>
                <a:cs typeface="Arial"/>
              </a:rPr>
              <a:t>Tamanho</a:t>
            </a:r>
            <a:r>
              <a:rPr sz="2100" b="1" spc="-7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da</a:t>
            </a:r>
            <a:r>
              <a:rPr sz="2100" b="1" spc="-7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letra</a:t>
            </a:r>
            <a:r>
              <a:rPr sz="2100" b="1" spc="-6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mínimo</a:t>
            </a:r>
            <a:r>
              <a:rPr sz="2100" b="1" spc="-75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de</a:t>
            </a:r>
            <a:r>
              <a:rPr sz="2100" b="1" spc="-6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44</a:t>
            </a:r>
            <a:endParaRPr sz="21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0798" y="13349927"/>
            <a:ext cx="6611620" cy="6642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100" dirty="0">
                <a:latin typeface="Arial MT"/>
                <a:cs typeface="Arial MT"/>
              </a:rPr>
              <a:t>O</a:t>
            </a:r>
            <a:r>
              <a:rPr sz="2100" spc="2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que</a:t>
            </a:r>
            <a:r>
              <a:rPr sz="2100" spc="2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define</a:t>
            </a:r>
            <a:r>
              <a:rPr sz="2100" spc="229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2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precisão</a:t>
            </a:r>
            <a:r>
              <a:rPr sz="2100" spc="229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</a:t>
            </a:r>
            <a:r>
              <a:rPr sz="2100" spc="2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uma</a:t>
            </a:r>
            <a:r>
              <a:rPr sz="2100" spc="229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pesquisa</a:t>
            </a:r>
            <a:r>
              <a:rPr sz="2100" spc="22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é</a:t>
            </a:r>
            <a:r>
              <a:rPr sz="2100" spc="229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</a:t>
            </a:r>
            <a:r>
              <a:rPr sz="2100" spc="22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correto </a:t>
            </a:r>
            <a:r>
              <a:rPr sz="2100" dirty="0">
                <a:latin typeface="Arial MT"/>
                <a:cs typeface="Arial MT"/>
              </a:rPr>
              <a:t>emprego</a:t>
            </a:r>
            <a:r>
              <a:rPr sz="2100" spc="3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</a:t>
            </a:r>
            <a:r>
              <a:rPr sz="2100" spc="3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sua</a:t>
            </a:r>
            <a:r>
              <a:rPr sz="2100" spc="3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metodologia.</a:t>
            </a:r>
            <a:r>
              <a:rPr sz="2100" spc="3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Neste</a:t>
            </a:r>
            <a:r>
              <a:rPr sz="2100" spc="3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tópico,</a:t>
            </a:r>
            <a:r>
              <a:rPr sz="2100" spc="3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deve</a:t>
            </a:r>
            <a:r>
              <a:rPr sz="2100" spc="35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ser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10798" y="13988152"/>
            <a:ext cx="661352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268220" algn="l"/>
                <a:tab pos="4067175" algn="l"/>
                <a:tab pos="4535170" algn="l"/>
                <a:tab pos="6304280" algn="l"/>
              </a:tabLst>
            </a:pPr>
            <a:r>
              <a:rPr sz="2100" spc="-10" dirty="0">
                <a:latin typeface="Arial MT"/>
                <a:cs typeface="Arial MT"/>
              </a:rPr>
              <a:t>minuciosamente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apresentada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50" dirty="0">
                <a:latin typeface="Arial MT"/>
                <a:cs typeface="Arial MT"/>
              </a:rPr>
              <a:t>a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metodologia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25" dirty="0">
                <a:latin typeface="Arial MT"/>
                <a:cs typeface="Arial MT"/>
              </a:rPr>
              <a:t>de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10798" y="14307264"/>
            <a:ext cx="6610984" cy="48126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0"/>
              </a:spcBef>
            </a:pPr>
            <a:r>
              <a:rPr sz="2100" dirty="0">
                <a:latin typeface="Arial MT"/>
                <a:cs typeface="Arial MT"/>
              </a:rPr>
              <a:t>pesquisa.</a:t>
            </a:r>
            <a:r>
              <a:rPr sz="2100" spc="21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Recomenda-</a:t>
            </a:r>
            <a:r>
              <a:rPr sz="2100" dirty="0">
                <a:latin typeface="Arial MT"/>
                <a:cs typeface="Arial MT"/>
              </a:rPr>
              <a:t>se</a:t>
            </a:r>
            <a:r>
              <a:rPr sz="2100" spc="2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ao(s)</a:t>
            </a:r>
            <a:r>
              <a:rPr sz="2100" spc="2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autor(es)</a:t>
            </a:r>
            <a:r>
              <a:rPr sz="2100" spc="22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relacionar</a:t>
            </a:r>
            <a:r>
              <a:rPr sz="2100" spc="22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os </a:t>
            </a:r>
            <a:r>
              <a:rPr sz="2100" dirty="0">
                <a:latin typeface="Arial MT"/>
                <a:cs typeface="Arial MT"/>
              </a:rPr>
              <a:t>métodos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técnicas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utilizadas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com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temática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em</a:t>
            </a:r>
            <a:r>
              <a:rPr sz="2100" spc="-50" dirty="0">
                <a:latin typeface="Arial MT"/>
                <a:cs typeface="Arial MT"/>
              </a:rPr>
              <a:t> </a:t>
            </a:r>
            <a:r>
              <a:rPr sz="2100" spc="-25" dirty="0">
                <a:latin typeface="Arial MT"/>
                <a:cs typeface="Arial MT"/>
              </a:rPr>
              <a:t>si.</a:t>
            </a:r>
            <a:endParaRPr sz="2100">
              <a:latin typeface="Arial MT"/>
              <a:cs typeface="Arial MT"/>
            </a:endParaRPr>
          </a:p>
          <a:p>
            <a:pPr marL="12700">
              <a:lnSpc>
                <a:spcPts val="2500"/>
              </a:lnSpc>
            </a:pPr>
            <a:r>
              <a:rPr sz="2100" b="1" spc="-10" dirty="0">
                <a:latin typeface="Arial"/>
                <a:cs typeface="Arial"/>
              </a:rPr>
              <a:t>Letra</a:t>
            </a:r>
            <a:r>
              <a:rPr sz="2100" b="1" spc="-1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Arial,</a:t>
            </a:r>
            <a:r>
              <a:rPr sz="2100" b="1" spc="-10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tamanho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54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  <a:p>
            <a:pPr marL="12700">
              <a:lnSpc>
                <a:spcPts val="2515"/>
              </a:lnSpc>
            </a:pPr>
            <a:r>
              <a:rPr sz="2100" b="1" spc="-50" dirty="0">
                <a:latin typeface="Arial"/>
                <a:cs typeface="Arial"/>
              </a:rPr>
              <a:t>.</a:t>
            </a:r>
            <a:endParaRPr sz="21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78364" y="13417100"/>
            <a:ext cx="661162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dirty="0">
                <a:latin typeface="Arial MT"/>
                <a:cs typeface="Arial MT"/>
              </a:rPr>
              <a:t>Nesta</a:t>
            </a:r>
            <a:r>
              <a:rPr sz="2100" spc="36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etapa,</a:t>
            </a:r>
            <a:r>
              <a:rPr sz="2100" spc="3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são</a:t>
            </a:r>
            <a:r>
              <a:rPr sz="2100" spc="3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esperadas</a:t>
            </a:r>
            <a:r>
              <a:rPr sz="2100" spc="36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as</a:t>
            </a:r>
            <a:r>
              <a:rPr sz="2100" spc="3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principais</a:t>
            </a:r>
            <a:r>
              <a:rPr sz="2100" spc="36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conclusões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978364" y="13736212"/>
            <a:ext cx="661035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863600" algn="l"/>
                <a:tab pos="2172970" algn="l"/>
                <a:tab pos="3216275" algn="l"/>
                <a:tab pos="3757929" algn="l"/>
                <a:tab pos="5007610" algn="l"/>
                <a:tab pos="6419215" algn="l"/>
              </a:tabLst>
            </a:pPr>
            <a:r>
              <a:rPr sz="2100" spc="-10" dirty="0">
                <a:latin typeface="Arial MT"/>
                <a:cs typeface="Arial MT"/>
              </a:rPr>
              <a:t>do(s)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autor(es)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acerca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25" dirty="0">
                <a:latin typeface="Arial MT"/>
                <a:cs typeface="Arial MT"/>
              </a:rPr>
              <a:t>da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temática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estudada.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50" dirty="0">
                <a:latin typeface="Arial MT"/>
                <a:cs typeface="Arial MT"/>
              </a:rPr>
              <a:t>É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78364" y="14055326"/>
            <a:ext cx="6612890" cy="13023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0"/>
              </a:spcBef>
            </a:pPr>
            <a:r>
              <a:rPr sz="2100" dirty="0">
                <a:latin typeface="Arial MT"/>
                <a:cs typeface="Arial MT"/>
              </a:rPr>
              <a:t>recomendada</a:t>
            </a:r>
            <a:r>
              <a:rPr sz="2100" spc="15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20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inclusão</a:t>
            </a:r>
            <a:r>
              <a:rPr sz="2100" spc="20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de</a:t>
            </a:r>
            <a:r>
              <a:rPr sz="2100" spc="15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possíveis</a:t>
            </a:r>
            <a:r>
              <a:rPr sz="2100" spc="20" dirty="0">
                <a:latin typeface="Arial MT"/>
                <a:cs typeface="Arial MT"/>
              </a:rPr>
              <a:t>  </a:t>
            </a:r>
            <a:r>
              <a:rPr sz="2100" dirty="0">
                <a:latin typeface="Arial MT"/>
                <a:cs typeface="Arial MT"/>
              </a:rPr>
              <a:t>limitações</a:t>
            </a:r>
            <a:r>
              <a:rPr sz="2100" spc="20" dirty="0">
                <a:latin typeface="Arial MT"/>
                <a:cs typeface="Arial MT"/>
              </a:rPr>
              <a:t>  </a:t>
            </a:r>
            <a:r>
              <a:rPr sz="2100" spc="-25" dirty="0">
                <a:latin typeface="Arial MT"/>
                <a:cs typeface="Arial MT"/>
              </a:rPr>
              <a:t>do </a:t>
            </a:r>
            <a:r>
              <a:rPr sz="2100" dirty="0">
                <a:latin typeface="Arial MT"/>
                <a:cs typeface="Arial MT"/>
              </a:rPr>
              <a:t>trabalho</a:t>
            </a:r>
            <a:r>
              <a:rPr sz="2100" spc="1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1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as</a:t>
            </a:r>
            <a:r>
              <a:rPr sz="2100" spc="1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indicações</a:t>
            </a:r>
            <a:r>
              <a:rPr sz="2100" spc="19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de</a:t>
            </a:r>
            <a:r>
              <a:rPr sz="2100" spc="1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pesquisas</a:t>
            </a:r>
            <a:r>
              <a:rPr sz="2100" spc="1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futuras,</a:t>
            </a:r>
            <a:r>
              <a:rPr sz="2100" spc="18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</a:t>
            </a:r>
            <a:r>
              <a:rPr sz="2100" spc="18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partir </a:t>
            </a:r>
            <a:r>
              <a:rPr sz="2100" dirty="0">
                <a:latin typeface="Arial MT"/>
                <a:cs typeface="Arial MT"/>
              </a:rPr>
              <a:t>do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aprendizado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do(s)</a:t>
            </a:r>
            <a:r>
              <a:rPr sz="2100" spc="-4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autor(es)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do</a:t>
            </a:r>
            <a:r>
              <a:rPr sz="2100" spc="-4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artigo.</a:t>
            </a:r>
            <a:endParaRPr sz="2100">
              <a:latin typeface="Arial MT"/>
              <a:cs typeface="Arial MT"/>
            </a:endParaRPr>
          </a:p>
          <a:p>
            <a:pPr marL="12700" algn="just">
              <a:lnSpc>
                <a:spcPts val="2500"/>
              </a:lnSpc>
            </a:pPr>
            <a:r>
              <a:rPr sz="2100" b="1" spc="-10" dirty="0">
                <a:latin typeface="Arial"/>
                <a:cs typeface="Arial"/>
              </a:rPr>
              <a:t>Letra</a:t>
            </a:r>
            <a:r>
              <a:rPr sz="2100" b="1" spc="-1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Arial,</a:t>
            </a:r>
            <a:r>
              <a:rPr sz="2100" b="1" spc="-10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tamanho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54</a:t>
            </a:r>
            <a:endParaRPr sz="21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79341" y="6041020"/>
            <a:ext cx="7071995" cy="745490"/>
            <a:chOff x="280705" y="5792058"/>
            <a:chExt cx="7071995" cy="745490"/>
          </a:xfrm>
          <a:solidFill>
            <a:srgbClr val="001746"/>
          </a:solidFill>
        </p:grpSpPr>
        <p:sp>
          <p:nvSpPr>
            <p:cNvPr id="35" name="object 35"/>
            <p:cNvSpPr/>
            <p:nvPr/>
          </p:nvSpPr>
          <p:spPr>
            <a:xfrm>
              <a:off x="286615" y="5797967"/>
              <a:ext cx="7060565" cy="733425"/>
            </a:xfrm>
            <a:custGeom>
              <a:avLst/>
              <a:gdLst/>
              <a:ahLst/>
              <a:cxnLst/>
              <a:rect l="l" t="t" r="r" b="b"/>
              <a:pathLst>
                <a:path w="7060565" h="733425">
                  <a:moveTo>
                    <a:pt x="6937809" y="733205"/>
                  </a:moveTo>
                  <a:lnTo>
                    <a:pt x="122203" y="733205"/>
                  </a:lnTo>
                  <a:lnTo>
                    <a:pt x="74636" y="723602"/>
                  </a:lnTo>
                  <a:lnTo>
                    <a:pt x="35792" y="697413"/>
                  </a:lnTo>
                  <a:lnTo>
                    <a:pt x="9603" y="658569"/>
                  </a:lnTo>
                  <a:lnTo>
                    <a:pt x="0" y="611001"/>
                  </a:lnTo>
                  <a:lnTo>
                    <a:pt x="0" y="122203"/>
                  </a:lnTo>
                  <a:lnTo>
                    <a:pt x="9603" y="74636"/>
                  </a:lnTo>
                  <a:lnTo>
                    <a:pt x="35792" y="35792"/>
                  </a:lnTo>
                  <a:lnTo>
                    <a:pt x="74636" y="9603"/>
                  </a:lnTo>
                  <a:lnTo>
                    <a:pt x="122203" y="0"/>
                  </a:lnTo>
                  <a:lnTo>
                    <a:pt x="6937809" y="0"/>
                  </a:lnTo>
                  <a:lnTo>
                    <a:pt x="6984574" y="9302"/>
                  </a:lnTo>
                  <a:lnTo>
                    <a:pt x="7024220" y="35792"/>
                  </a:lnTo>
                  <a:lnTo>
                    <a:pt x="7050710" y="75438"/>
                  </a:lnTo>
                  <a:lnTo>
                    <a:pt x="7060012" y="122203"/>
                  </a:lnTo>
                  <a:lnTo>
                    <a:pt x="7060012" y="611001"/>
                  </a:lnTo>
                  <a:lnTo>
                    <a:pt x="7050409" y="658569"/>
                  </a:lnTo>
                  <a:lnTo>
                    <a:pt x="7024220" y="697413"/>
                  </a:lnTo>
                  <a:lnTo>
                    <a:pt x="6985376" y="723602"/>
                  </a:lnTo>
                  <a:lnTo>
                    <a:pt x="6937809" y="7332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86615" y="5797967"/>
              <a:ext cx="7060565" cy="733425"/>
            </a:xfrm>
            <a:custGeom>
              <a:avLst/>
              <a:gdLst/>
              <a:ahLst/>
              <a:cxnLst/>
              <a:rect l="l" t="t" r="r" b="b"/>
              <a:pathLst>
                <a:path w="7060565" h="733425">
                  <a:moveTo>
                    <a:pt x="0" y="122203"/>
                  </a:moveTo>
                  <a:lnTo>
                    <a:pt x="9603" y="74636"/>
                  </a:lnTo>
                  <a:lnTo>
                    <a:pt x="35792" y="35792"/>
                  </a:lnTo>
                  <a:lnTo>
                    <a:pt x="74636" y="9603"/>
                  </a:lnTo>
                  <a:lnTo>
                    <a:pt x="122203" y="0"/>
                  </a:lnTo>
                  <a:lnTo>
                    <a:pt x="6937809" y="0"/>
                  </a:lnTo>
                  <a:lnTo>
                    <a:pt x="6984574" y="9302"/>
                  </a:lnTo>
                  <a:lnTo>
                    <a:pt x="7024220" y="35792"/>
                  </a:lnTo>
                  <a:lnTo>
                    <a:pt x="7050710" y="75438"/>
                  </a:lnTo>
                  <a:lnTo>
                    <a:pt x="7060012" y="122203"/>
                  </a:lnTo>
                  <a:lnTo>
                    <a:pt x="7060012" y="611001"/>
                  </a:lnTo>
                  <a:lnTo>
                    <a:pt x="7050409" y="658569"/>
                  </a:lnTo>
                  <a:lnTo>
                    <a:pt x="7024220" y="697413"/>
                  </a:lnTo>
                  <a:lnTo>
                    <a:pt x="6985376" y="723602"/>
                  </a:lnTo>
                  <a:lnTo>
                    <a:pt x="6937809" y="733205"/>
                  </a:lnTo>
                  <a:lnTo>
                    <a:pt x="122203" y="733205"/>
                  </a:lnTo>
                  <a:lnTo>
                    <a:pt x="74636" y="723602"/>
                  </a:lnTo>
                  <a:lnTo>
                    <a:pt x="35792" y="697413"/>
                  </a:lnTo>
                  <a:lnTo>
                    <a:pt x="9603" y="658569"/>
                  </a:lnTo>
                  <a:lnTo>
                    <a:pt x="0" y="611001"/>
                  </a:lnTo>
                  <a:lnTo>
                    <a:pt x="0" y="122203"/>
                  </a:lnTo>
                  <a:close/>
                </a:path>
              </a:pathLst>
            </a:custGeom>
            <a:grpFill/>
            <a:ln w="11818">
              <a:solidFill>
                <a:srgbClr val="37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9600" y="5930973"/>
              <a:ext cx="6934200" cy="467359"/>
            </a:xfrm>
            <a:custGeom>
              <a:avLst/>
              <a:gdLst/>
              <a:ahLst/>
              <a:cxnLst/>
              <a:rect l="l" t="t" r="r" b="b"/>
              <a:pathLst>
                <a:path w="6934200" h="467360">
                  <a:moveTo>
                    <a:pt x="6934042" y="467026"/>
                  </a:moveTo>
                  <a:lnTo>
                    <a:pt x="0" y="467026"/>
                  </a:lnTo>
                  <a:lnTo>
                    <a:pt x="0" y="0"/>
                  </a:lnTo>
                  <a:lnTo>
                    <a:pt x="6934042" y="0"/>
                  </a:lnTo>
                  <a:lnTo>
                    <a:pt x="6934042" y="46702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787906" y="6150265"/>
            <a:ext cx="20548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INTRODUÇÃO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991064" y="6102836"/>
            <a:ext cx="74295" cy="297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5"/>
              </a:lnSpc>
            </a:pPr>
            <a:r>
              <a:rPr sz="2100" spc="-60" dirty="0">
                <a:latin typeface="Arial MT"/>
                <a:cs typeface="Arial MT"/>
              </a:rPr>
              <a:t>.</a:t>
            </a:r>
            <a:endParaRPr sz="21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952964" y="6766548"/>
            <a:ext cx="6870065" cy="73533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75"/>
              </a:spcBef>
            </a:pPr>
            <a:r>
              <a:rPr sz="2100" spc="-50" dirty="0">
                <a:latin typeface="Arial MT"/>
                <a:cs typeface="Arial MT"/>
              </a:rPr>
              <a:t>.</a:t>
            </a:r>
            <a:endParaRPr sz="2100" dirty="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275"/>
              </a:spcBef>
              <a:tabLst>
                <a:tab pos="245110" algn="l"/>
              </a:tabLst>
            </a:pPr>
            <a:r>
              <a:rPr sz="3150" spc="-75" baseline="7936" dirty="0">
                <a:latin typeface="Arial MT"/>
                <a:cs typeface="Arial MT"/>
              </a:rPr>
              <a:t>.</a:t>
            </a:r>
            <a:r>
              <a:rPr sz="3150" baseline="7936" dirty="0">
                <a:latin typeface="Arial MT"/>
                <a:cs typeface="Arial MT"/>
              </a:rPr>
              <a:t>	</a:t>
            </a:r>
            <a:r>
              <a:rPr sz="2100" dirty="0">
                <a:latin typeface="Arial MT"/>
                <a:cs typeface="Arial MT"/>
              </a:rPr>
              <a:t>Neste</a:t>
            </a:r>
            <a:r>
              <a:rPr sz="2100" spc="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tópico</a:t>
            </a:r>
            <a:r>
              <a:rPr sz="2100" spc="80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deve-</a:t>
            </a:r>
            <a:r>
              <a:rPr sz="2100" dirty="0">
                <a:latin typeface="Arial MT"/>
                <a:cs typeface="Arial MT"/>
              </a:rPr>
              <a:t>se</a:t>
            </a:r>
            <a:r>
              <a:rPr sz="2100" spc="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discutir</a:t>
            </a:r>
            <a:r>
              <a:rPr sz="2100" spc="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os</a:t>
            </a:r>
            <a:r>
              <a:rPr sz="2100" spc="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resultados</a:t>
            </a:r>
            <a:r>
              <a:rPr sz="2100" spc="8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alcançados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867874" y="7572325"/>
            <a:ext cx="692975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90"/>
              </a:spcBef>
              <a:tabLst>
                <a:tab pos="308610" algn="l"/>
                <a:tab pos="1024255" algn="l"/>
                <a:tab pos="1385570" algn="l"/>
                <a:tab pos="2734945" algn="l"/>
                <a:tab pos="3983354" algn="l"/>
                <a:tab pos="4566285" algn="l"/>
                <a:tab pos="5887720" algn="l"/>
              </a:tabLst>
            </a:pPr>
            <a:r>
              <a:rPr sz="3150" spc="-75" baseline="7936" dirty="0">
                <a:latin typeface="Arial MT"/>
                <a:cs typeface="Arial MT"/>
              </a:rPr>
              <a:t>.</a:t>
            </a:r>
            <a:r>
              <a:rPr sz="3150" baseline="7936" dirty="0">
                <a:latin typeface="Arial MT"/>
                <a:cs typeface="Arial MT"/>
              </a:rPr>
              <a:t>	</a:t>
            </a:r>
            <a:r>
              <a:rPr sz="2100" spc="-25" dirty="0">
                <a:latin typeface="Arial MT"/>
                <a:cs typeface="Arial MT"/>
              </a:rPr>
              <a:t>com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50" dirty="0">
                <a:latin typeface="Arial MT"/>
                <a:cs typeface="Arial MT"/>
              </a:rPr>
              <a:t>a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pesquisa,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podendo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25" dirty="0">
                <a:latin typeface="Arial MT"/>
                <a:cs typeface="Arial MT"/>
              </a:rPr>
              <a:t>ser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utilizados</a:t>
            </a:r>
            <a:r>
              <a:rPr sz="2100" dirty="0">
                <a:latin typeface="Arial MT"/>
                <a:cs typeface="Arial MT"/>
              </a:rPr>
              <a:t>	</a:t>
            </a:r>
            <a:r>
              <a:rPr sz="2100" spc="-10" dirty="0">
                <a:latin typeface="Arial MT"/>
                <a:cs typeface="Arial MT"/>
              </a:rPr>
              <a:t>gráficos,</a:t>
            </a:r>
            <a:endParaRPr sz="2100" dirty="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952964" y="7983884"/>
            <a:ext cx="3694429" cy="190436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ts val="2515"/>
              </a:lnSpc>
              <a:spcBef>
                <a:spcPts val="90"/>
              </a:spcBef>
              <a:tabLst>
                <a:tab pos="245110" algn="l"/>
              </a:tabLst>
            </a:pPr>
            <a:r>
              <a:rPr sz="3150" spc="-75" baseline="7936" dirty="0">
                <a:latin typeface="Arial MT"/>
                <a:cs typeface="Arial MT"/>
              </a:rPr>
              <a:t>.</a:t>
            </a:r>
            <a:r>
              <a:rPr sz="3150" baseline="7936" dirty="0">
                <a:latin typeface="Arial MT"/>
                <a:cs typeface="Arial MT"/>
              </a:rPr>
              <a:t>	</a:t>
            </a:r>
            <a:r>
              <a:rPr sz="2100" dirty="0">
                <a:latin typeface="Arial MT"/>
                <a:cs typeface="Arial MT"/>
              </a:rPr>
              <a:t>figuras,</a:t>
            </a:r>
            <a:r>
              <a:rPr sz="2100" spc="-8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fotografias</a:t>
            </a:r>
            <a:r>
              <a:rPr sz="2100" spc="-70" dirty="0">
                <a:latin typeface="Arial MT"/>
                <a:cs typeface="Arial MT"/>
              </a:rPr>
              <a:t> </a:t>
            </a:r>
            <a:r>
              <a:rPr sz="2100" dirty="0">
                <a:latin typeface="Arial MT"/>
                <a:cs typeface="Arial MT"/>
              </a:rPr>
              <a:t>e</a:t>
            </a:r>
            <a:r>
              <a:rPr sz="2100" spc="-75" dirty="0">
                <a:latin typeface="Arial MT"/>
                <a:cs typeface="Arial MT"/>
              </a:rPr>
              <a:t> </a:t>
            </a:r>
            <a:r>
              <a:rPr sz="2100" spc="-10" dirty="0">
                <a:latin typeface="Arial MT"/>
                <a:cs typeface="Arial MT"/>
              </a:rPr>
              <a:t>tabelas.</a:t>
            </a:r>
            <a:endParaRPr sz="2100" dirty="0">
              <a:latin typeface="Arial MT"/>
              <a:cs typeface="Arial MT"/>
            </a:endParaRPr>
          </a:p>
          <a:p>
            <a:pPr marL="38100">
              <a:lnSpc>
                <a:spcPts val="2370"/>
              </a:lnSpc>
              <a:tabLst>
                <a:tab pos="245110" algn="l"/>
              </a:tabLst>
            </a:pPr>
            <a:r>
              <a:rPr sz="3150" spc="-75" baseline="7936" dirty="0">
                <a:latin typeface="Arial MT"/>
                <a:cs typeface="Arial MT"/>
              </a:rPr>
              <a:t>.</a:t>
            </a:r>
            <a:r>
              <a:rPr sz="3150" baseline="7936" dirty="0">
                <a:latin typeface="Arial MT"/>
                <a:cs typeface="Arial MT"/>
              </a:rPr>
              <a:t>	</a:t>
            </a:r>
            <a:r>
              <a:rPr sz="2100" b="1" spc="-10" dirty="0">
                <a:latin typeface="Arial"/>
                <a:cs typeface="Arial"/>
              </a:rPr>
              <a:t>Letra</a:t>
            </a:r>
            <a:r>
              <a:rPr sz="2100" b="1" spc="-14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Arial,</a:t>
            </a:r>
            <a:r>
              <a:rPr sz="2100" b="1" spc="-10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tamanho</a:t>
            </a:r>
            <a:r>
              <a:rPr sz="2100" b="1" spc="-85" dirty="0">
                <a:latin typeface="Arial"/>
                <a:cs typeface="Arial"/>
              </a:rPr>
              <a:t> </a:t>
            </a:r>
            <a:r>
              <a:rPr sz="2100" b="1" spc="-25" dirty="0">
                <a:latin typeface="Arial"/>
                <a:cs typeface="Arial"/>
              </a:rPr>
              <a:t>54</a:t>
            </a:r>
            <a:endParaRPr sz="2100" dirty="0">
              <a:latin typeface="Arial"/>
              <a:cs typeface="Arial"/>
            </a:endParaRPr>
          </a:p>
          <a:p>
            <a:pPr marL="38100">
              <a:lnSpc>
                <a:spcPts val="2370"/>
              </a:lnSpc>
            </a:pPr>
            <a:r>
              <a:rPr sz="2100" spc="-50" dirty="0">
                <a:latin typeface="Arial MT"/>
                <a:cs typeface="Arial MT"/>
              </a:rPr>
              <a:t>.</a:t>
            </a:r>
            <a:endParaRPr sz="2100" dirty="0">
              <a:latin typeface="Arial MT"/>
              <a:cs typeface="Arial MT"/>
            </a:endParaRPr>
          </a:p>
          <a:p>
            <a:pPr marL="38100">
              <a:lnSpc>
                <a:spcPts val="2515"/>
              </a:lnSpc>
            </a:pPr>
            <a:r>
              <a:rPr sz="2100" spc="-50" dirty="0">
                <a:latin typeface="Arial MT"/>
                <a:cs typeface="Arial MT"/>
              </a:rPr>
              <a:t>.</a:t>
            </a:r>
            <a:endParaRPr sz="2100" dirty="0">
              <a:latin typeface="Arial MT"/>
              <a:cs typeface="Arial MT"/>
            </a:endParaRPr>
          </a:p>
          <a:p>
            <a:pPr marL="38100">
              <a:lnSpc>
                <a:spcPts val="2515"/>
              </a:lnSpc>
            </a:pPr>
            <a:r>
              <a:rPr sz="2100" spc="-50" dirty="0">
                <a:latin typeface="Arial MT"/>
                <a:cs typeface="Arial MT"/>
              </a:rPr>
              <a:t>.</a:t>
            </a:r>
            <a:endParaRPr sz="2100" dirty="0">
              <a:latin typeface="Arial MT"/>
              <a:cs typeface="Arial MT"/>
            </a:endParaRPr>
          </a:p>
          <a:p>
            <a:pPr marL="38100">
              <a:lnSpc>
                <a:spcPts val="2515"/>
              </a:lnSpc>
            </a:pPr>
            <a:r>
              <a:rPr sz="2100" spc="-50" dirty="0">
                <a:latin typeface="Arial MT"/>
                <a:cs typeface="Arial MT"/>
              </a:rPr>
              <a:t>.</a:t>
            </a:r>
            <a:endParaRPr sz="2100" dirty="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7956328" y="6005225"/>
            <a:ext cx="7071995" cy="745490"/>
            <a:chOff x="7957167" y="5777317"/>
            <a:chExt cx="7071995" cy="745490"/>
          </a:xfrm>
          <a:solidFill>
            <a:srgbClr val="001746"/>
          </a:solidFill>
        </p:grpSpPr>
        <p:sp>
          <p:nvSpPr>
            <p:cNvPr id="44" name="object 44"/>
            <p:cNvSpPr/>
            <p:nvPr/>
          </p:nvSpPr>
          <p:spPr>
            <a:xfrm>
              <a:off x="7963076" y="5783227"/>
              <a:ext cx="7060565" cy="733425"/>
            </a:xfrm>
            <a:custGeom>
              <a:avLst/>
              <a:gdLst/>
              <a:ahLst/>
              <a:cxnLst/>
              <a:rect l="l" t="t" r="r" b="b"/>
              <a:pathLst>
                <a:path w="7060565" h="733425">
                  <a:moveTo>
                    <a:pt x="6937809" y="733205"/>
                  </a:moveTo>
                  <a:lnTo>
                    <a:pt x="122203" y="733205"/>
                  </a:lnTo>
                  <a:lnTo>
                    <a:pt x="74636" y="723602"/>
                  </a:lnTo>
                  <a:lnTo>
                    <a:pt x="35792" y="697412"/>
                  </a:lnTo>
                  <a:lnTo>
                    <a:pt x="9603" y="658568"/>
                  </a:lnTo>
                  <a:lnTo>
                    <a:pt x="0" y="611002"/>
                  </a:lnTo>
                  <a:lnTo>
                    <a:pt x="0" y="122203"/>
                  </a:lnTo>
                  <a:lnTo>
                    <a:pt x="9603" y="74636"/>
                  </a:lnTo>
                  <a:lnTo>
                    <a:pt x="35792" y="35792"/>
                  </a:lnTo>
                  <a:lnTo>
                    <a:pt x="74636" y="9603"/>
                  </a:lnTo>
                  <a:lnTo>
                    <a:pt x="122203" y="0"/>
                  </a:lnTo>
                  <a:lnTo>
                    <a:pt x="6937809" y="0"/>
                  </a:lnTo>
                  <a:lnTo>
                    <a:pt x="6984573" y="9302"/>
                  </a:lnTo>
                  <a:lnTo>
                    <a:pt x="7024220" y="35792"/>
                  </a:lnTo>
                  <a:lnTo>
                    <a:pt x="7050710" y="75438"/>
                  </a:lnTo>
                  <a:lnTo>
                    <a:pt x="7060012" y="122203"/>
                  </a:lnTo>
                  <a:lnTo>
                    <a:pt x="7060012" y="611002"/>
                  </a:lnTo>
                  <a:lnTo>
                    <a:pt x="7050409" y="658568"/>
                  </a:lnTo>
                  <a:lnTo>
                    <a:pt x="7024220" y="697412"/>
                  </a:lnTo>
                  <a:lnTo>
                    <a:pt x="6985376" y="723602"/>
                  </a:lnTo>
                  <a:lnTo>
                    <a:pt x="6937809" y="733205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963076" y="5783227"/>
              <a:ext cx="7060565" cy="733425"/>
            </a:xfrm>
            <a:custGeom>
              <a:avLst/>
              <a:gdLst/>
              <a:ahLst/>
              <a:cxnLst/>
              <a:rect l="l" t="t" r="r" b="b"/>
              <a:pathLst>
                <a:path w="7060565" h="733425">
                  <a:moveTo>
                    <a:pt x="0" y="122203"/>
                  </a:moveTo>
                  <a:lnTo>
                    <a:pt x="9603" y="74636"/>
                  </a:lnTo>
                  <a:lnTo>
                    <a:pt x="35792" y="35792"/>
                  </a:lnTo>
                  <a:lnTo>
                    <a:pt x="74636" y="9603"/>
                  </a:lnTo>
                  <a:lnTo>
                    <a:pt x="122203" y="0"/>
                  </a:lnTo>
                  <a:lnTo>
                    <a:pt x="6937809" y="0"/>
                  </a:lnTo>
                  <a:lnTo>
                    <a:pt x="6984573" y="9302"/>
                  </a:lnTo>
                  <a:lnTo>
                    <a:pt x="7024220" y="35792"/>
                  </a:lnTo>
                  <a:lnTo>
                    <a:pt x="7050710" y="75438"/>
                  </a:lnTo>
                  <a:lnTo>
                    <a:pt x="7060012" y="122203"/>
                  </a:lnTo>
                  <a:lnTo>
                    <a:pt x="7060012" y="611002"/>
                  </a:lnTo>
                  <a:lnTo>
                    <a:pt x="7050409" y="658568"/>
                  </a:lnTo>
                  <a:lnTo>
                    <a:pt x="7024220" y="697412"/>
                  </a:lnTo>
                  <a:lnTo>
                    <a:pt x="6985376" y="723602"/>
                  </a:lnTo>
                  <a:lnTo>
                    <a:pt x="6937809" y="733205"/>
                  </a:lnTo>
                  <a:lnTo>
                    <a:pt x="122203" y="733205"/>
                  </a:lnTo>
                  <a:lnTo>
                    <a:pt x="74636" y="723602"/>
                  </a:lnTo>
                  <a:lnTo>
                    <a:pt x="35792" y="697412"/>
                  </a:lnTo>
                  <a:lnTo>
                    <a:pt x="9603" y="658568"/>
                  </a:lnTo>
                  <a:lnTo>
                    <a:pt x="0" y="611002"/>
                  </a:lnTo>
                  <a:lnTo>
                    <a:pt x="0" y="122203"/>
                  </a:lnTo>
                  <a:close/>
                </a:path>
              </a:pathLst>
            </a:custGeom>
            <a:grpFill/>
            <a:ln w="11818">
              <a:solidFill>
                <a:srgbClr val="375D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026061" y="5916232"/>
              <a:ext cx="6934200" cy="467359"/>
            </a:xfrm>
            <a:custGeom>
              <a:avLst/>
              <a:gdLst/>
              <a:ahLst/>
              <a:cxnLst/>
              <a:rect l="l" t="t" r="r" b="b"/>
              <a:pathLst>
                <a:path w="6934200" h="467360">
                  <a:moveTo>
                    <a:pt x="6934042" y="467026"/>
                  </a:moveTo>
                  <a:lnTo>
                    <a:pt x="0" y="467026"/>
                  </a:lnTo>
                  <a:lnTo>
                    <a:pt x="0" y="0"/>
                  </a:lnTo>
                  <a:lnTo>
                    <a:pt x="6934042" y="0"/>
                  </a:lnTo>
                  <a:lnTo>
                    <a:pt x="6934042" y="467026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0557668" y="6100711"/>
            <a:ext cx="190944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55" dirty="0">
                <a:solidFill>
                  <a:srgbClr val="FFFFFF"/>
                </a:solidFill>
                <a:latin typeface="Calibri"/>
                <a:cs typeface="Calibri"/>
              </a:rPr>
              <a:t>RESULTADOS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2" name="Imagem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17041" r="-42" b="30295"/>
          <a:stretch/>
        </p:blipFill>
        <p:spPr>
          <a:xfrm>
            <a:off x="0" y="-6350"/>
            <a:ext cx="15075120" cy="3352800"/>
          </a:xfrm>
          <a:prstGeom prst="rect">
            <a:avLst/>
          </a:prstGeom>
        </p:spPr>
      </p:pic>
      <p:pic>
        <p:nvPicPr>
          <p:cNvPr id="1026" name="Picture 2" descr="Conheça os cursos da FFI - Formação Faculdade Inte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43" y="3544541"/>
            <a:ext cx="4852382" cy="211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2811090" y="12659228"/>
            <a:ext cx="22942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METODOLOGIA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87909" y="5924862"/>
            <a:ext cx="20548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INTRODUÇÃO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7"/>
          <a:stretch/>
        </p:blipFill>
        <p:spPr>
          <a:xfrm>
            <a:off x="0" y="18898293"/>
            <a:ext cx="15074899" cy="14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2811090" y="12659228"/>
            <a:ext cx="2294255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METODOLOGIA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787909" y="5924862"/>
            <a:ext cx="2054860" cy="4514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INTRODUÇÃO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7"/>
          <a:stretch/>
        </p:blipFill>
        <p:spPr>
          <a:xfrm>
            <a:off x="0" y="18898293"/>
            <a:ext cx="15074899" cy="148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73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Words>327</Words>
  <Application>Microsoft Office PowerPoint</Application>
  <PresentationFormat>Personalizar</PresentationFormat>
  <Paragraphs>53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Arial MT</vt:lpstr>
      <vt:lpstr>Calibri</vt:lpstr>
      <vt:lpstr>Lucida Sans Unicode</vt:lpstr>
      <vt:lpstr>Office Theme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Cópia de template_banner_encontro_cientifico_2025.pptx</dc:title>
  <cp:lastModifiedBy>Conta da Microsoft</cp:lastModifiedBy>
  <cp:revision>8</cp:revision>
  <dcterms:created xsi:type="dcterms:W3CDTF">2025-11-19T12:05:32Z</dcterms:created>
  <dcterms:modified xsi:type="dcterms:W3CDTF">2026-03-06T13:56:32Z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2025-11-19T00:00:00Z</vt:filetime>
  </property>
  <property fmtid="{D5CDD505-2E9C-101B-9397-08002B2CF9AE}" pid="3" name="Creator">
    <vt:lpwstr>Google</vt:lpwstr>
  </property>
  <property fmtid="{D5CDD505-2E9C-101B-9397-08002B2CF9AE}" pid="4" name="LastSaved">
    <vt:filetime>2025-11-19T00:00:00Z</vt:filetime>
  </property>
</Properties>
</file>